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17"/>
  </p:notesMasterIdLst>
  <p:sldIdLst>
    <p:sldId id="256" r:id="rId2"/>
    <p:sldId id="257" r:id="rId3"/>
    <p:sldId id="263" r:id="rId4"/>
    <p:sldId id="262" r:id="rId5"/>
    <p:sldId id="261" r:id="rId6"/>
    <p:sldId id="260" r:id="rId7"/>
    <p:sldId id="259" r:id="rId8"/>
    <p:sldId id="258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99B02-6B3F-448C-A5A8-912AE7104485}" v="3722" dt="2020-09-15T15:07:56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70A65C-CD2C-48FD-951D-7988DD7A67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39F13C0-EF61-45EF-B273-03B55F7C770E}">
      <dgm:prSet/>
      <dgm:spPr/>
      <dgm:t>
        <a:bodyPr/>
        <a:lstStyle/>
        <a:p>
          <a:pPr rtl="0"/>
          <a:r>
            <a:rPr lang="en-US" dirty="0"/>
            <a:t>Prometheus </a:t>
          </a:r>
          <a:r>
            <a:rPr lang="en-US" dirty="0">
              <a:latin typeface="Avenir Next LT Pro"/>
            </a:rPr>
            <a:t>(meaning fore-thought) </a:t>
          </a:r>
          <a:r>
            <a:rPr lang="en-US" dirty="0"/>
            <a:t>was a second-generation Titan, son of Iapetus </a:t>
          </a:r>
        </a:p>
      </dgm:t>
    </dgm:pt>
    <dgm:pt modelId="{53708FF8-BDDD-4804-BF88-B5C28EAFE7E7}" type="parTrans" cxnId="{3F616DAA-9689-45C8-83C2-CF01BD8D4073}">
      <dgm:prSet/>
      <dgm:spPr/>
      <dgm:t>
        <a:bodyPr/>
        <a:lstStyle/>
        <a:p>
          <a:endParaRPr lang="en-US"/>
        </a:p>
      </dgm:t>
    </dgm:pt>
    <dgm:pt modelId="{72FFE263-45FD-489F-8E2F-D9A844253201}" type="sibTrans" cxnId="{3F616DAA-9689-45C8-83C2-CF01BD8D4073}">
      <dgm:prSet/>
      <dgm:spPr/>
      <dgm:t>
        <a:bodyPr/>
        <a:lstStyle/>
        <a:p>
          <a:endParaRPr lang="en-US"/>
        </a:p>
      </dgm:t>
    </dgm:pt>
    <dgm:pt modelId="{3B4AA54A-1EDA-471A-BF59-39AB7A7EC279}">
      <dgm:prSet/>
      <dgm:spPr/>
      <dgm:t>
        <a:bodyPr/>
        <a:lstStyle/>
        <a:p>
          <a:pPr rtl="0"/>
          <a:r>
            <a:rPr lang="en-US" dirty="0"/>
            <a:t>Last week, we talked about how all of the Titans were sent to Tartarus after their defeat, but </a:t>
          </a:r>
          <a:r>
            <a:rPr lang="en-US" dirty="0">
              <a:latin typeface="Avenir Next LT Pro"/>
            </a:rPr>
            <a:t>Prometheus, and his brother Epimetheus, were</a:t>
          </a:r>
          <a:r>
            <a:rPr lang="en-US" dirty="0"/>
            <a:t> spared </a:t>
          </a:r>
        </a:p>
      </dgm:t>
    </dgm:pt>
    <dgm:pt modelId="{15393F91-4FBF-41F8-920C-22CEBE122210}" type="parTrans" cxnId="{403CE092-C64F-46CE-A632-B08E4686DA3F}">
      <dgm:prSet/>
      <dgm:spPr/>
      <dgm:t>
        <a:bodyPr/>
        <a:lstStyle/>
        <a:p>
          <a:endParaRPr lang="en-US"/>
        </a:p>
      </dgm:t>
    </dgm:pt>
    <dgm:pt modelId="{5CD5D165-15EF-4951-82D7-5382D0D7AD00}" type="sibTrans" cxnId="{403CE092-C64F-46CE-A632-B08E4686DA3F}">
      <dgm:prSet/>
      <dgm:spPr/>
      <dgm:t>
        <a:bodyPr/>
        <a:lstStyle/>
        <a:p>
          <a:endParaRPr lang="en-US"/>
        </a:p>
      </dgm:t>
    </dgm:pt>
    <dgm:pt modelId="{F229B202-E2D9-445F-B91D-E25BAD52DEAE}">
      <dgm:prSet/>
      <dgm:spPr/>
      <dgm:t>
        <a:bodyPr/>
        <a:lstStyle/>
        <a:p>
          <a:r>
            <a:rPr lang="en-US" dirty="0"/>
            <a:t>Considered both a creator of humans and a champion of humans</a:t>
          </a:r>
        </a:p>
      </dgm:t>
    </dgm:pt>
    <dgm:pt modelId="{12B3997E-D2C6-4B6F-848D-3A388758F12F}" type="parTrans" cxnId="{60AEFAE9-1F5E-4E38-B5C3-5FEDB4F1F682}">
      <dgm:prSet/>
      <dgm:spPr/>
      <dgm:t>
        <a:bodyPr/>
        <a:lstStyle/>
        <a:p>
          <a:endParaRPr lang="en-US"/>
        </a:p>
      </dgm:t>
    </dgm:pt>
    <dgm:pt modelId="{BE31322C-3C6F-402A-B24D-9E9E590F7508}" type="sibTrans" cxnId="{60AEFAE9-1F5E-4E38-B5C3-5FEDB4F1F682}">
      <dgm:prSet/>
      <dgm:spPr/>
      <dgm:t>
        <a:bodyPr/>
        <a:lstStyle/>
        <a:p>
          <a:endParaRPr lang="en-US"/>
        </a:p>
      </dgm:t>
    </dgm:pt>
    <dgm:pt modelId="{1074105E-19B6-4BDE-BE04-6FB9DF93A1E0}" type="pres">
      <dgm:prSet presAssocID="{EA70A65C-CD2C-48FD-951D-7988DD7A671B}" presName="root" presStyleCnt="0">
        <dgm:presLayoutVars>
          <dgm:dir/>
          <dgm:resizeHandles val="exact"/>
        </dgm:presLayoutVars>
      </dgm:prSet>
      <dgm:spPr/>
    </dgm:pt>
    <dgm:pt modelId="{DE12441E-0CDB-43D7-BB31-20E73627D17F}" type="pres">
      <dgm:prSet presAssocID="{439F13C0-EF61-45EF-B273-03B55F7C770E}" presName="compNode" presStyleCnt="0"/>
      <dgm:spPr/>
    </dgm:pt>
    <dgm:pt modelId="{3E4CD842-9F51-4402-80B7-277618A7540C}" type="pres">
      <dgm:prSet presAssocID="{439F13C0-EF61-45EF-B273-03B55F7C770E}" presName="bgRect" presStyleLbl="bgShp" presStyleIdx="0" presStyleCnt="3"/>
      <dgm:spPr/>
    </dgm:pt>
    <dgm:pt modelId="{5BA435EF-0AE3-43B3-BCA6-2ED0B3D97641}" type="pres">
      <dgm:prSet presAssocID="{439F13C0-EF61-45EF-B273-03B55F7C77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et"/>
        </a:ext>
      </dgm:extLst>
    </dgm:pt>
    <dgm:pt modelId="{530D8027-F608-4152-B80F-8DF20C2A5ED1}" type="pres">
      <dgm:prSet presAssocID="{439F13C0-EF61-45EF-B273-03B55F7C770E}" presName="spaceRect" presStyleCnt="0"/>
      <dgm:spPr/>
    </dgm:pt>
    <dgm:pt modelId="{9F3C5CD5-6876-4C93-8496-086D13ACFF8E}" type="pres">
      <dgm:prSet presAssocID="{439F13C0-EF61-45EF-B273-03B55F7C770E}" presName="parTx" presStyleLbl="revTx" presStyleIdx="0" presStyleCnt="3">
        <dgm:presLayoutVars>
          <dgm:chMax val="0"/>
          <dgm:chPref val="0"/>
        </dgm:presLayoutVars>
      </dgm:prSet>
      <dgm:spPr/>
    </dgm:pt>
    <dgm:pt modelId="{4B0C8E4B-291A-42E6-9A78-00C063A41597}" type="pres">
      <dgm:prSet presAssocID="{72FFE263-45FD-489F-8E2F-D9A844253201}" presName="sibTrans" presStyleCnt="0"/>
      <dgm:spPr/>
    </dgm:pt>
    <dgm:pt modelId="{FA1B1053-4D50-4139-B7ED-F8502E6E15A2}" type="pres">
      <dgm:prSet presAssocID="{3B4AA54A-1EDA-471A-BF59-39AB7A7EC279}" presName="compNode" presStyleCnt="0"/>
      <dgm:spPr/>
    </dgm:pt>
    <dgm:pt modelId="{574F83CB-4877-4144-9ABA-FDD4D9A556CA}" type="pres">
      <dgm:prSet presAssocID="{3B4AA54A-1EDA-471A-BF59-39AB7A7EC279}" presName="bgRect" presStyleLbl="bgShp" presStyleIdx="1" presStyleCnt="3"/>
      <dgm:spPr/>
    </dgm:pt>
    <dgm:pt modelId="{02807D93-C877-4E6B-AF5E-9F7FCE60DAE5}" type="pres">
      <dgm:prSet presAssocID="{3B4AA54A-1EDA-471A-BF59-39AB7A7EC2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9027DC91-8E75-489F-82FD-7903C35CE8BA}" type="pres">
      <dgm:prSet presAssocID="{3B4AA54A-1EDA-471A-BF59-39AB7A7EC279}" presName="spaceRect" presStyleCnt="0"/>
      <dgm:spPr/>
    </dgm:pt>
    <dgm:pt modelId="{0F46FD18-AA6E-4F37-B927-A03625388666}" type="pres">
      <dgm:prSet presAssocID="{3B4AA54A-1EDA-471A-BF59-39AB7A7EC279}" presName="parTx" presStyleLbl="revTx" presStyleIdx="1" presStyleCnt="3">
        <dgm:presLayoutVars>
          <dgm:chMax val="0"/>
          <dgm:chPref val="0"/>
        </dgm:presLayoutVars>
      </dgm:prSet>
      <dgm:spPr/>
    </dgm:pt>
    <dgm:pt modelId="{EAEAB305-1454-448C-BE90-3E454D92BAC7}" type="pres">
      <dgm:prSet presAssocID="{5CD5D165-15EF-4951-82D7-5382D0D7AD00}" presName="sibTrans" presStyleCnt="0"/>
      <dgm:spPr/>
    </dgm:pt>
    <dgm:pt modelId="{02233FB8-BA06-493F-9E72-DF8DE51E1487}" type="pres">
      <dgm:prSet presAssocID="{F229B202-E2D9-445F-B91D-E25BAD52DEAE}" presName="compNode" presStyleCnt="0"/>
      <dgm:spPr/>
    </dgm:pt>
    <dgm:pt modelId="{11B0B2F9-F243-4890-8457-632511CEA8C9}" type="pres">
      <dgm:prSet presAssocID="{F229B202-E2D9-445F-B91D-E25BAD52DEAE}" presName="bgRect" presStyleLbl="bgShp" presStyleIdx="2" presStyleCnt="3"/>
      <dgm:spPr/>
    </dgm:pt>
    <dgm:pt modelId="{347938C3-405B-448C-8E13-BF8E8F31C63D}" type="pres">
      <dgm:prSet presAssocID="{F229B202-E2D9-445F-B91D-E25BAD52DE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80EA013-7C90-40E9-A60A-6572E66C90ED}" type="pres">
      <dgm:prSet presAssocID="{F229B202-E2D9-445F-B91D-E25BAD52DEAE}" presName="spaceRect" presStyleCnt="0"/>
      <dgm:spPr/>
    </dgm:pt>
    <dgm:pt modelId="{062D779F-3E3A-491C-B83D-40F560ECC0A9}" type="pres">
      <dgm:prSet presAssocID="{F229B202-E2D9-445F-B91D-E25BAD52DEA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813808-BF14-4C78-B418-D5792A35C040}" type="presOf" srcId="{F229B202-E2D9-445F-B91D-E25BAD52DEAE}" destId="{062D779F-3E3A-491C-B83D-40F560ECC0A9}" srcOrd="0" destOrd="0" presId="urn:microsoft.com/office/officeart/2018/2/layout/IconVerticalSolidList"/>
    <dgm:cxn modelId="{403CE092-C64F-46CE-A632-B08E4686DA3F}" srcId="{EA70A65C-CD2C-48FD-951D-7988DD7A671B}" destId="{3B4AA54A-1EDA-471A-BF59-39AB7A7EC279}" srcOrd="1" destOrd="0" parTransId="{15393F91-4FBF-41F8-920C-22CEBE122210}" sibTransId="{5CD5D165-15EF-4951-82D7-5382D0D7AD00}"/>
    <dgm:cxn modelId="{3F616DAA-9689-45C8-83C2-CF01BD8D4073}" srcId="{EA70A65C-CD2C-48FD-951D-7988DD7A671B}" destId="{439F13C0-EF61-45EF-B273-03B55F7C770E}" srcOrd="0" destOrd="0" parTransId="{53708FF8-BDDD-4804-BF88-B5C28EAFE7E7}" sibTransId="{72FFE263-45FD-489F-8E2F-D9A844253201}"/>
    <dgm:cxn modelId="{3FCC2ACB-8240-4389-92E4-77901657561D}" type="presOf" srcId="{439F13C0-EF61-45EF-B273-03B55F7C770E}" destId="{9F3C5CD5-6876-4C93-8496-086D13ACFF8E}" srcOrd="0" destOrd="0" presId="urn:microsoft.com/office/officeart/2018/2/layout/IconVerticalSolidList"/>
    <dgm:cxn modelId="{9F1D56D6-DF6F-4C92-93C4-4C6252A8C9AF}" type="presOf" srcId="{EA70A65C-CD2C-48FD-951D-7988DD7A671B}" destId="{1074105E-19B6-4BDE-BE04-6FB9DF93A1E0}" srcOrd="0" destOrd="0" presId="urn:microsoft.com/office/officeart/2018/2/layout/IconVerticalSolidList"/>
    <dgm:cxn modelId="{60AEFAE9-1F5E-4E38-B5C3-5FEDB4F1F682}" srcId="{EA70A65C-CD2C-48FD-951D-7988DD7A671B}" destId="{F229B202-E2D9-445F-B91D-E25BAD52DEAE}" srcOrd="2" destOrd="0" parTransId="{12B3997E-D2C6-4B6F-848D-3A388758F12F}" sibTransId="{BE31322C-3C6F-402A-B24D-9E9E590F7508}"/>
    <dgm:cxn modelId="{D3AFFEFA-2E08-411D-BB6B-BB7E710EAF2B}" type="presOf" srcId="{3B4AA54A-1EDA-471A-BF59-39AB7A7EC279}" destId="{0F46FD18-AA6E-4F37-B927-A03625388666}" srcOrd="0" destOrd="0" presId="urn:microsoft.com/office/officeart/2018/2/layout/IconVerticalSolidList"/>
    <dgm:cxn modelId="{D7CA4E34-6B25-4E1A-A127-3BB03267EBDA}" type="presParOf" srcId="{1074105E-19B6-4BDE-BE04-6FB9DF93A1E0}" destId="{DE12441E-0CDB-43D7-BB31-20E73627D17F}" srcOrd="0" destOrd="0" presId="urn:microsoft.com/office/officeart/2018/2/layout/IconVerticalSolidList"/>
    <dgm:cxn modelId="{5283A88C-1F9C-49D3-A5C3-1AEB62F5119A}" type="presParOf" srcId="{DE12441E-0CDB-43D7-BB31-20E73627D17F}" destId="{3E4CD842-9F51-4402-80B7-277618A7540C}" srcOrd="0" destOrd="0" presId="urn:microsoft.com/office/officeart/2018/2/layout/IconVerticalSolidList"/>
    <dgm:cxn modelId="{2824D089-B430-4C1D-830A-A41B38EECFAF}" type="presParOf" srcId="{DE12441E-0CDB-43D7-BB31-20E73627D17F}" destId="{5BA435EF-0AE3-43B3-BCA6-2ED0B3D97641}" srcOrd="1" destOrd="0" presId="urn:microsoft.com/office/officeart/2018/2/layout/IconVerticalSolidList"/>
    <dgm:cxn modelId="{DA6844B5-9C29-4A75-99D8-6B498E6C192F}" type="presParOf" srcId="{DE12441E-0CDB-43D7-BB31-20E73627D17F}" destId="{530D8027-F608-4152-B80F-8DF20C2A5ED1}" srcOrd="2" destOrd="0" presId="urn:microsoft.com/office/officeart/2018/2/layout/IconVerticalSolidList"/>
    <dgm:cxn modelId="{D56E6AEA-F415-4D48-B77B-2191CC2516D0}" type="presParOf" srcId="{DE12441E-0CDB-43D7-BB31-20E73627D17F}" destId="{9F3C5CD5-6876-4C93-8496-086D13ACFF8E}" srcOrd="3" destOrd="0" presId="urn:microsoft.com/office/officeart/2018/2/layout/IconVerticalSolidList"/>
    <dgm:cxn modelId="{55317FAF-DF24-4B74-AC8B-67BB84D76D38}" type="presParOf" srcId="{1074105E-19B6-4BDE-BE04-6FB9DF93A1E0}" destId="{4B0C8E4B-291A-42E6-9A78-00C063A41597}" srcOrd="1" destOrd="0" presId="urn:microsoft.com/office/officeart/2018/2/layout/IconVerticalSolidList"/>
    <dgm:cxn modelId="{5B26D7AD-2A96-4A4C-A555-D0EA4BBC5FAF}" type="presParOf" srcId="{1074105E-19B6-4BDE-BE04-6FB9DF93A1E0}" destId="{FA1B1053-4D50-4139-B7ED-F8502E6E15A2}" srcOrd="2" destOrd="0" presId="urn:microsoft.com/office/officeart/2018/2/layout/IconVerticalSolidList"/>
    <dgm:cxn modelId="{62268483-3B90-40AE-8EBA-BE3C4560A6EF}" type="presParOf" srcId="{FA1B1053-4D50-4139-B7ED-F8502E6E15A2}" destId="{574F83CB-4877-4144-9ABA-FDD4D9A556CA}" srcOrd="0" destOrd="0" presId="urn:microsoft.com/office/officeart/2018/2/layout/IconVerticalSolidList"/>
    <dgm:cxn modelId="{2FF41F67-E2C8-47B4-A29B-FEDA6A49229D}" type="presParOf" srcId="{FA1B1053-4D50-4139-B7ED-F8502E6E15A2}" destId="{02807D93-C877-4E6B-AF5E-9F7FCE60DAE5}" srcOrd="1" destOrd="0" presId="urn:microsoft.com/office/officeart/2018/2/layout/IconVerticalSolidList"/>
    <dgm:cxn modelId="{435B4C9D-03C6-479B-A5D5-BEC77B549DC9}" type="presParOf" srcId="{FA1B1053-4D50-4139-B7ED-F8502E6E15A2}" destId="{9027DC91-8E75-489F-82FD-7903C35CE8BA}" srcOrd="2" destOrd="0" presId="urn:microsoft.com/office/officeart/2018/2/layout/IconVerticalSolidList"/>
    <dgm:cxn modelId="{70E535E8-F2F7-452B-B682-0E2286774EAB}" type="presParOf" srcId="{FA1B1053-4D50-4139-B7ED-F8502E6E15A2}" destId="{0F46FD18-AA6E-4F37-B927-A03625388666}" srcOrd="3" destOrd="0" presId="urn:microsoft.com/office/officeart/2018/2/layout/IconVerticalSolidList"/>
    <dgm:cxn modelId="{8BEA59DE-463B-4F27-A3C1-04DAB7F3D455}" type="presParOf" srcId="{1074105E-19B6-4BDE-BE04-6FB9DF93A1E0}" destId="{EAEAB305-1454-448C-BE90-3E454D92BAC7}" srcOrd="3" destOrd="0" presId="urn:microsoft.com/office/officeart/2018/2/layout/IconVerticalSolidList"/>
    <dgm:cxn modelId="{4B7301C7-D147-428C-8AF0-0B2E2579FDF3}" type="presParOf" srcId="{1074105E-19B6-4BDE-BE04-6FB9DF93A1E0}" destId="{02233FB8-BA06-493F-9E72-DF8DE51E1487}" srcOrd="4" destOrd="0" presId="urn:microsoft.com/office/officeart/2018/2/layout/IconVerticalSolidList"/>
    <dgm:cxn modelId="{69231881-99A5-4964-BC54-23991D09B6C4}" type="presParOf" srcId="{02233FB8-BA06-493F-9E72-DF8DE51E1487}" destId="{11B0B2F9-F243-4890-8457-632511CEA8C9}" srcOrd="0" destOrd="0" presId="urn:microsoft.com/office/officeart/2018/2/layout/IconVerticalSolidList"/>
    <dgm:cxn modelId="{F583B47A-D5A8-4AB4-B1D1-41FB7218C1C4}" type="presParOf" srcId="{02233FB8-BA06-493F-9E72-DF8DE51E1487}" destId="{347938C3-405B-448C-8E13-BF8E8F31C63D}" srcOrd="1" destOrd="0" presId="urn:microsoft.com/office/officeart/2018/2/layout/IconVerticalSolidList"/>
    <dgm:cxn modelId="{582434CD-25C0-4E5E-BB43-3746518A18CA}" type="presParOf" srcId="{02233FB8-BA06-493F-9E72-DF8DE51E1487}" destId="{980EA013-7C90-40E9-A60A-6572E66C90ED}" srcOrd="2" destOrd="0" presId="urn:microsoft.com/office/officeart/2018/2/layout/IconVerticalSolidList"/>
    <dgm:cxn modelId="{40B464B2-63F1-451C-A154-AF68E16564FD}" type="presParOf" srcId="{02233FB8-BA06-493F-9E72-DF8DE51E1487}" destId="{062D779F-3E3A-491C-B83D-40F560ECC0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CD842-9F51-4402-80B7-277618A7540C}">
      <dsp:nvSpPr>
        <dsp:cNvPr id="0" name=""/>
        <dsp:cNvSpPr/>
      </dsp:nvSpPr>
      <dsp:spPr>
        <a:xfrm>
          <a:off x="0" y="511"/>
          <a:ext cx="11033029" cy="11966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435EF-0AE3-43B3-BCA6-2ED0B3D97641}">
      <dsp:nvSpPr>
        <dsp:cNvPr id="0" name=""/>
        <dsp:cNvSpPr/>
      </dsp:nvSpPr>
      <dsp:spPr>
        <a:xfrm>
          <a:off x="361980" y="269753"/>
          <a:ext cx="658146" cy="6581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C5CD5-6876-4C93-8496-086D13ACFF8E}">
      <dsp:nvSpPr>
        <dsp:cNvPr id="0" name=""/>
        <dsp:cNvSpPr/>
      </dsp:nvSpPr>
      <dsp:spPr>
        <a:xfrm>
          <a:off x="1382108" y="511"/>
          <a:ext cx="9650920" cy="119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43" tIns="126643" rIns="126643" bIns="126643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Prometheus </a:t>
          </a:r>
          <a:r>
            <a:rPr lang="en-US" sz="2200" kern="1200" dirty="0">
              <a:latin typeface="Avenir Next LT Pro"/>
            </a:rPr>
            <a:t>(meaning fore-thought) </a:t>
          </a:r>
          <a:r>
            <a:rPr lang="en-US" sz="2200" kern="1200" dirty="0"/>
            <a:t>was a second-generation Titan, son of Iapetus </a:t>
          </a:r>
        </a:p>
      </dsp:txBody>
      <dsp:txXfrm>
        <a:off x="1382108" y="511"/>
        <a:ext cx="9650920" cy="1196630"/>
      </dsp:txXfrm>
    </dsp:sp>
    <dsp:sp modelId="{574F83CB-4877-4144-9ABA-FDD4D9A556CA}">
      <dsp:nvSpPr>
        <dsp:cNvPr id="0" name=""/>
        <dsp:cNvSpPr/>
      </dsp:nvSpPr>
      <dsp:spPr>
        <a:xfrm>
          <a:off x="0" y="1496299"/>
          <a:ext cx="11033029" cy="11966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07D93-C877-4E6B-AF5E-9F7FCE60DAE5}">
      <dsp:nvSpPr>
        <dsp:cNvPr id="0" name=""/>
        <dsp:cNvSpPr/>
      </dsp:nvSpPr>
      <dsp:spPr>
        <a:xfrm>
          <a:off x="361980" y="1765541"/>
          <a:ext cx="658146" cy="6581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6FD18-AA6E-4F37-B927-A03625388666}">
      <dsp:nvSpPr>
        <dsp:cNvPr id="0" name=""/>
        <dsp:cNvSpPr/>
      </dsp:nvSpPr>
      <dsp:spPr>
        <a:xfrm>
          <a:off x="1382108" y="1496299"/>
          <a:ext cx="9650920" cy="119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43" tIns="126643" rIns="126643" bIns="126643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Last week, we talked about how all of the Titans were sent to Tartarus after their defeat, but </a:t>
          </a:r>
          <a:r>
            <a:rPr lang="en-US" sz="2200" kern="1200" dirty="0">
              <a:latin typeface="Avenir Next LT Pro"/>
            </a:rPr>
            <a:t>Prometheus, and his brother Epimetheus, were</a:t>
          </a:r>
          <a:r>
            <a:rPr lang="en-US" sz="2200" kern="1200" dirty="0"/>
            <a:t> spared </a:t>
          </a:r>
        </a:p>
      </dsp:txBody>
      <dsp:txXfrm>
        <a:off x="1382108" y="1496299"/>
        <a:ext cx="9650920" cy="1196630"/>
      </dsp:txXfrm>
    </dsp:sp>
    <dsp:sp modelId="{11B0B2F9-F243-4890-8457-632511CEA8C9}">
      <dsp:nvSpPr>
        <dsp:cNvPr id="0" name=""/>
        <dsp:cNvSpPr/>
      </dsp:nvSpPr>
      <dsp:spPr>
        <a:xfrm>
          <a:off x="0" y="2992087"/>
          <a:ext cx="11033029" cy="11966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938C3-405B-448C-8E13-BF8E8F31C63D}">
      <dsp:nvSpPr>
        <dsp:cNvPr id="0" name=""/>
        <dsp:cNvSpPr/>
      </dsp:nvSpPr>
      <dsp:spPr>
        <a:xfrm>
          <a:off x="361980" y="3261329"/>
          <a:ext cx="658146" cy="6581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D779F-3E3A-491C-B83D-40F560ECC0A9}">
      <dsp:nvSpPr>
        <dsp:cNvPr id="0" name=""/>
        <dsp:cNvSpPr/>
      </dsp:nvSpPr>
      <dsp:spPr>
        <a:xfrm>
          <a:off x="1382108" y="2992087"/>
          <a:ext cx="9650920" cy="119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43" tIns="126643" rIns="126643" bIns="12664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Considered both a creator of humans and a champion of humans</a:t>
          </a:r>
        </a:p>
      </dsp:txBody>
      <dsp:txXfrm>
        <a:off x="1382108" y="2992087"/>
        <a:ext cx="9650920" cy="1196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39EBB-431F-44E0-AD22-BADF92C503F6}" type="datetimeFigureOut">
              <a:rPr lang="en-US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52759-E3B3-4EB8-AFBE-BC8F8C7201B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94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123631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kmythologyinart.com/prometheu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thencyclopedia.com/Pa-Pr/Prometheu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photos/prometheus-chained-man-rock-1902749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Image retrieved from </a:t>
            </a:r>
            <a:r>
              <a:rPr lang="en-US" dirty="0"/>
              <a:t>https://www.helenloverdou.com/?lightbox=image2rl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52759-E3B3-4EB8-AFBE-BC8F8C7201B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6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Image retrieved from </a:t>
            </a:r>
            <a:r>
              <a:rPr lang="en-US" dirty="0"/>
              <a:t>Hesiod quote. Retrieved from </a:t>
            </a:r>
            <a:r>
              <a:rPr lang="en-US" dirty="0">
                <a:hlinkClick r:id="rId3"/>
              </a:rPr>
              <a:t>https://www.azquotes.com/quote/1236317</a:t>
            </a:r>
            <a:endParaRPr lang="en-US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52759-E3B3-4EB8-AFBE-BC8F8C7201B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4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Image retrieved from </a:t>
            </a:r>
            <a:r>
              <a:rPr lang="en-US" dirty="0"/>
              <a:t>Prometheus. Retrieved from </a:t>
            </a:r>
            <a:r>
              <a:rPr lang="en-US" dirty="0">
                <a:hlinkClick r:id="rId3"/>
              </a:rPr>
              <a:t>https://www.greekmythologyinart.com/prometheus.html</a:t>
            </a:r>
            <a:endParaRPr lang="en-US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52759-E3B3-4EB8-AFBE-BC8F8C7201B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Image 1: </a:t>
            </a:r>
            <a:r>
              <a:rPr lang="en-US" dirty="0">
                <a:hlinkClick r:id="rId3"/>
              </a:rPr>
              <a:t>http://www.mythencyclopedia.com/Pa-Pr/Prometheus.html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Image 2: </a:t>
            </a:r>
            <a:r>
              <a:rPr lang="en-US" dirty="0"/>
              <a:t>https://en.wikipedia.org/wiki/Theft_of_fire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Image 3: </a:t>
            </a:r>
            <a:r>
              <a:rPr lang="en-US" dirty="0">
                <a:hlinkClick r:id="rId4"/>
              </a:rPr>
              <a:t>https://pixabay.com/photos/prometheus-chained-man-rock-1902749/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52759-E3B3-4EB8-AFBE-BC8F8C7201B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2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Image retrieved from </a:t>
            </a:r>
            <a:r>
              <a:rPr lang="en-US" dirty="0"/>
              <a:t>https://commons.wikimedia.org/wiki/File:Harry_Bates_-_Pandora,_1891,_right_-_on_temporary_display_at_Tate_Britain,_September_2010.png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52759-E3B3-4EB8-AFBE-BC8F8C7201B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0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Retrived</a:t>
            </a:r>
            <a:r>
              <a:rPr lang="en-US" dirty="0">
                <a:cs typeface="Calibri"/>
              </a:rPr>
              <a:t> from </a:t>
            </a:r>
            <a:r>
              <a:rPr lang="en-US" dirty="0"/>
              <a:t>https://www.greeklegendsandmyths.com/deucalion.html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52759-E3B3-4EB8-AFBE-BC8F8C7201B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3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5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8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2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4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9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6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6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7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6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Tuesday, September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57" r:id="rId6"/>
    <p:sldLayoutId id="2147483753" r:id="rId7"/>
    <p:sldLayoutId id="2147483754" r:id="rId8"/>
    <p:sldLayoutId id="2147483755" r:id="rId9"/>
    <p:sldLayoutId id="2147483756" r:id="rId10"/>
    <p:sldLayoutId id="214748375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bmay@conestogac.on.c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hoot.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E36CD-A81B-4FB5-9DE2-94201CFA8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6" r="-2" b="7422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114" y="709684"/>
            <a:ext cx="5124247" cy="1927695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Week 3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113" y="2988860"/>
            <a:ext cx="4878587" cy="2031275"/>
          </a:xfrm>
        </p:spPr>
        <p:txBody>
          <a:bodyPr vert="horz" lIns="0" tIns="0" rIns="0" bIns="0" rtlCol="0" anchor="t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LIBS1960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Prof. </a:t>
            </a:r>
            <a:r>
              <a:rPr lang="en-US" dirty="0" err="1">
                <a:solidFill>
                  <a:schemeClr val="bg1"/>
                </a:solidFill>
              </a:rPr>
              <a:t>BRandi</a:t>
            </a:r>
            <a:r>
              <a:rPr lang="en-US" dirty="0">
                <a:solidFill>
                  <a:schemeClr val="bg1"/>
                </a:solidFill>
              </a:rPr>
              <a:t> May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54E10-F0A4-49C2-B92E-4822F94C0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2989478" cy="4044618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Break Time</a:t>
            </a:r>
            <a:br>
              <a:rPr lang="en-US" sz="3200" spc="750" dirty="0">
                <a:solidFill>
                  <a:schemeClr val="bg1"/>
                </a:solidFill>
              </a:rPr>
            </a:br>
            <a:r>
              <a:rPr lang="en-US" sz="3200" spc="75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7" name="Graphic 6" descr="Coffee">
            <a:extLst>
              <a:ext uri="{FF2B5EF4-FFF2-40B4-BE49-F238E27FC236}">
                <a16:creationId xmlns:a16="http://schemas.microsoft.com/office/drawing/2014/main" id="{44E0216E-CEC0-4593-A550-B066971BB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131" y="457200"/>
            <a:ext cx="5951114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4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F1E9-848F-48F3-A2C5-A049AF1B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Pandora</a:t>
            </a:r>
          </a:p>
        </p:txBody>
      </p:sp>
      <p:pic>
        <p:nvPicPr>
          <p:cNvPr id="4" name="Picture 4" descr="A picture containing person, building, person, sitting&#10;&#10;Description automatically generated">
            <a:extLst>
              <a:ext uri="{FF2B5EF4-FFF2-40B4-BE49-F238E27FC236}">
                <a16:creationId xmlns:a16="http://schemas.microsoft.com/office/drawing/2014/main" id="{10708CDC-ABC3-4FAF-9F2F-34E758FF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3651" y="1558091"/>
            <a:ext cx="2961502" cy="40504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DD423-C68F-45E0-B8C5-C05492E0B4AE}"/>
              </a:ext>
            </a:extLst>
          </p:cNvPr>
          <p:cNvSpPr txBox="1"/>
          <p:nvPr/>
        </p:nvSpPr>
        <p:spPr>
          <a:xfrm>
            <a:off x="1099751" y="2222156"/>
            <a:ext cx="508068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It was not enough for Zeus to punish Prometheus, he also needed to punish humans, so he asked Hephaistos to make Pandora to seduce Epimetheus </a:t>
            </a:r>
          </a:p>
          <a:p>
            <a:endParaRPr lang="en-US" dirty="0"/>
          </a:p>
          <a:p>
            <a:r>
              <a:rPr lang="en-US" dirty="0"/>
              <a:t>As a wedding gift, Zeus gave Pandora a </a:t>
            </a:r>
            <a:r>
              <a:rPr lang="en-US" i="1" dirty="0"/>
              <a:t>pithos </a:t>
            </a:r>
            <a:r>
              <a:rPr lang="en-US" dirty="0"/>
              <a:t>(large jar) but told her NEVER to look inside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4776-7EE1-4531-AA39-D071A42B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Flood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BAEB-831F-49AF-8C16-122E5E6B6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3928660" cy="359577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This story ties in both the 5 races and the story of Prometheus</a:t>
            </a:r>
          </a:p>
          <a:p>
            <a:r>
              <a:rPr lang="en-US" dirty="0" err="1"/>
              <a:t>Deukalion</a:t>
            </a:r>
            <a:r>
              <a:rPr lang="en-US" dirty="0"/>
              <a:t> was the son of Prometheus and his wife Pyrrha was the daughter of Pandora and Epimetheus </a:t>
            </a:r>
          </a:p>
          <a:p>
            <a:r>
              <a:rPr lang="en-US" dirty="0" err="1"/>
              <a:t>Deukalion</a:t>
            </a:r>
            <a:r>
              <a:rPr lang="en-US" dirty="0"/>
              <a:t> and Pyrrha lived during the Bronze age of man</a:t>
            </a:r>
          </a:p>
        </p:txBody>
      </p:sp>
      <p:pic>
        <p:nvPicPr>
          <p:cNvPr id="4" name="Picture 4" descr="Flood">
            <a:extLst>
              <a:ext uri="{FF2B5EF4-FFF2-40B4-BE49-F238E27FC236}">
                <a16:creationId xmlns:a16="http://schemas.microsoft.com/office/drawing/2014/main" id="{09AF77C0-4E05-4A01-B03E-4B4CE8FED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157" y="2468674"/>
            <a:ext cx="4699686" cy="25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17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3FEB-4240-406C-9859-6C1F2035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Flood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6F7AA-6665-48AB-87E7-D690C4D3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Zeus wanted to rid the world of the Bronze age of man so he sent a flood</a:t>
            </a:r>
          </a:p>
          <a:p>
            <a:r>
              <a:rPr lang="en-US" dirty="0"/>
              <a:t>On the advice of his father, </a:t>
            </a:r>
            <a:r>
              <a:rPr lang="en-US" dirty="0" err="1"/>
              <a:t>Deukalion</a:t>
            </a:r>
            <a:r>
              <a:rPr lang="en-US" dirty="0"/>
              <a:t> build a boat that he and Pyrrha would float on for nine days and nights</a:t>
            </a:r>
          </a:p>
          <a:p>
            <a:r>
              <a:rPr lang="en-US" dirty="0"/>
              <a:t>Eventually, they sacrificed to Zeus who allowed them to re-populate the earth </a:t>
            </a:r>
          </a:p>
          <a:p>
            <a:r>
              <a:rPr lang="en-US" dirty="0"/>
              <a:t>Both Pyrrha and </a:t>
            </a:r>
            <a:r>
              <a:rPr lang="en-US" dirty="0" err="1"/>
              <a:t>Deukalion</a:t>
            </a:r>
            <a:r>
              <a:rPr lang="en-US" dirty="0"/>
              <a:t> threw stones over </a:t>
            </a:r>
            <a:r>
              <a:rPr lang="en-US" dirty="0" err="1"/>
              <a:t>Deukalion's</a:t>
            </a:r>
            <a:r>
              <a:rPr lang="en-US" dirty="0"/>
              <a:t> head to create humans.</a:t>
            </a:r>
          </a:p>
          <a:p>
            <a:r>
              <a:rPr lang="en-US" dirty="0"/>
              <a:t>This was the beginning of the next race- the Stone/Hero race.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97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C35C-2C24-4A3F-AF62-DA2B9A95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08" y="566539"/>
            <a:ext cx="10086444" cy="471489"/>
          </a:xfrm>
        </p:spPr>
        <p:txBody>
          <a:bodyPr>
            <a:normAutofit fontScale="90000"/>
          </a:bodyPr>
          <a:lstStyle/>
          <a:p>
            <a:r>
              <a:rPr lang="en-US" dirty="0"/>
              <a:t>In-Class Activity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AF1F2-5AFE-44E9-B2AF-DA35477C9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979" y="1270561"/>
            <a:ext cx="11260334" cy="4965313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please consider the four-fold framework of understanding myths: </a:t>
            </a: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1. Socially Powerful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2. Symbolic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3. In a narrative-based format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4. Tells of the possibilities of human experience at the time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 your group, please create paragraph-long discussion post that answers the following question: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Which of the four categories above help you to understand your assigned myth? Why? </a:t>
            </a:r>
            <a:endParaRPr lang="en-US" dirty="0"/>
          </a:p>
          <a:p>
            <a:endParaRPr lang="en-US" dirty="0"/>
          </a:p>
          <a:p>
            <a:r>
              <a:rPr lang="en-US" dirty="0"/>
              <a:t>Groups 1-2: 5 Races </a:t>
            </a:r>
          </a:p>
          <a:p>
            <a:r>
              <a:rPr lang="en-US" dirty="0"/>
              <a:t>Groups 3-4: Prometheus</a:t>
            </a:r>
          </a:p>
          <a:p>
            <a:r>
              <a:rPr lang="en-US" dirty="0"/>
              <a:t>Groups 5-6: Pandora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3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A3C5-5050-4BEC-BEB0-29EB2417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00692-9CDC-4FCA-8055-122C515F2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If you haven't yet, please sign up for a presentation date by going into Course Tools&gt;Groups and choose a time </a:t>
            </a:r>
            <a:endParaRPr lang="en-US"/>
          </a:p>
          <a:p>
            <a:r>
              <a:rPr lang="en-US" dirty="0"/>
              <a:t>Next week: Please read pp. 68-88</a:t>
            </a:r>
          </a:p>
          <a:p>
            <a:r>
              <a:rPr lang="en-US" dirty="0"/>
              <a:t>As a reminder, you should be doing the 'asynchronous' activities. These are part of the course and are subject to testing. </a:t>
            </a:r>
          </a:p>
          <a:p>
            <a:r>
              <a:rPr lang="en-US" dirty="0"/>
              <a:t>If you have any questions, please feel free to reach me at </a:t>
            </a:r>
            <a:r>
              <a:rPr lang="en-US" dirty="0">
                <a:hlinkClick r:id="rId2"/>
              </a:rPr>
              <a:t>bmay@conestogac.on.ca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962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05D6-3F00-4986-B56C-080284FF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D0E1-1279-4C32-8CF3-AD8D29944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35" y="2114939"/>
            <a:ext cx="10919268" cy="3733155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r>
              <a:rPr lang="en-US" dirty="0"/>
              <a:t>Recap from last week</a:t>
            </a:r>
          </a:p>
          <a:p>
            <a:r>
              <a:rPr lang="en-US" dirty="0"/>
              <a:t>Introduction: Myths of Origin</a:t>
            </a:r>
          </a:p>
          <a:p>
            <a:r>
              <a:rPr lang="en-US" dirty="0"/>
              <a:t>5 Races </a:t>
            </a:r>
          </a:p>
          <a:p>
            <a:r>
              <a:rPr lang="en-US" dirty="0"/>
              <a:t>Prometheus</a:t>
            </a:r>
          </a:p>
          <a:p>
            <a:r>
              <a:rPr lang="en-US" dirty="0"/>
              <a:t>Break Time </a:t>
            </a:r>
          </a:p>
          <a:p>
            <a:r>
              <a:rPr lang="en-US" dirty="0"/>
              <a:t>Pandora </a:t>
            </a:r>
          </a:p>
          <a:p>
            <a:r>
              <a:rPr lang="en-US" dirty="0"/>
              <a:t>Flood </a:t>
            </a:r>
          </a:p>
          <a:p>
            <a:r>
              <a:rPr lang="en-US" dirty="0"/>
              <a:t>In-Class Activity 2  </a:t>
            </a:r>
          </a:p>
          <a:p>
            <a:r>
              <a:rPr lang="en-US" dirty="0"/>
              <a:t>Wrap Up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0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14D2-8EE2-41DB-9E5F-869F4D0A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73DB5-393D-4A17-9DF8-E03CD3DCF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Please go to </a:t>
            </a:r>
            <a:r>
              <a:rPr lang="en-US" dirty="0">
                <a:hlinkClick r:id="rId2"/>
              </a:rPr>
              <a:t>www.Kahoot.it</a:t>
            </a: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9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409E-C360-4722-9EEA-0E0B3439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Myths of 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DAC6-267C-46BD-8D1B-ECCC5CEBF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5009123" cy="351013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We know from last week why people are so concerned with the Gods and their origin</a:t>
            </a:r>
          </a:p>
          <a:p>
            <a:r>
              <a:rPr lang="en-US" dirty="0"/>
              <a:t>Why do you think people spent time and energy considering myths of </a:t>
            </a:r>
            <a:r>
              <a:rPr lang="en-US" i="1" dirty="0"/>
              <a:t>human</a:t>
            </a:r>
            <a:r>
              <a:rPr lang="en-US" dirty="0"/>
              <a:t> origin? </a:t>
            </a:r>
            <a:endParaRPr lang="en-US"/>
          </a:p>
        </p:txBody>
      </p:sp>
      <p:pic>
        <p:nvPicPr>
          <p:cNvPr id="4" name="Picture 4" descr="Parthenon, Greece">
            <a:extLst>
              <a:ext uri="{FF2B5EF4-FFF2-40B4-BE49-F238E27FC236}">
                <a16:creationId xmlns:a16="http://schemas.microsoft.com/office/drawing/2014/main" id="{12CA5EC3-0E5F-4261-A544-5D8C261F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04" y="2118132"/>
            <a:ext cx="4458473" cy="19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7A4A-1236-4CE2-8A5B-933046D8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Myths of 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B12F-9CCD-4DC8-A2EB-31570034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Generally speaking, there are more myths about the origin of specific locations such as Troy or Thebes </a:t>
            </a:r>
          </a:p>
          <a:p>
            <a:r>
              <a:rPr lang="en-US" dirty="0"/>
              <a:t>That being said, there are a few myths that deal with the origin of humans in general</a:t>
            </a:r>
          </a:p>
          <a:p>
            <a:r>
              <a:rPr lang="en-US" dirty="0"/>
              <a:t>The myths we will discuss today are: The 5 races, Prometheus, Pandora, and the Flood.</a:t>
            </a:r>
          </a:p>
          <a:p>
            <a:r>
              <a:rPr lang="en-US" dirty="0"/>
              <a:t>The first three come from Hesiod's </a:t>
            </a:r>
            <a:r>
              <a:rPr lang="en-US" i="1" dirty="0"/>
              <a:t>Works and Days </a:t>
            </a:r>
          </a:p>
        </p:txBody>
      </p:sp>
    </p:spTree>
    <p:extLst>
      <p:ext uri="{BB962C8B-B14F-4D97-AF65-F5344CB8AC3E}">
        <p14:creationId xmlns:p14="http://schemas.microsoft.com/office/powerpoint/2010/main" val="152486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44EC-6780-4AE2-B999-6690713F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races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14D89-88A1-4588-B7B3-36C8F4C4B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1. Race of Gold</a:t>
            </a:r>
          </a:p>
          <a:p>
            <a:r>
              <a:rPr lang="en-US" dirty="0"/>
              <a:t>2. Race of Silver </a:t>
            </a:r>
          </a:p>
          <a:p>
            <a:r>
              <a:rPr lang="en-US" dirty="0"/>
              <a:t>3. Race of Bronze </a:t>
            </a:r>
          </a:p>
          <a:p>
            <a:r>
              <a:rPr lang="en-US" dirty="0"/>
              <a:t>4. Race of Heroes/Stone</a:t>
            </a:r>
          </a:p>
          <a:p>
            <a:r>
              <a:rPr lang="en-US" dirty="0"/>
              <a:t>5. Race of Iron </a:t>
            </a:r>
          </a:p>
        </p:txBody>
      </p:sp>
      <p:pic>
        <p:nvPicPr>
          <p:cNvPr id="4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3C28F066-9426-40F1-A998-58D3889FB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245" y="2119312"/>
            <a:ext cx="5065756" cy="2382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DE7DF-2393-471F-858C-B447AB9ECE5B}"/>
              </a:ext>
            </a:extLst>
          </p:cNvPr>
          <p:cNvSpPr txBox="1"/>
          <p:nvPr/>
        </p:nvSpPr>
        <p:spPr>
          <a:xfrm>
            <a:off x="1439562" y="5136291"/>
            <a:ext cx="8684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Who remembers from last week why Hesiod might have thought this way?</a:t>
            </a:r>
          </a:p>
        </p:txBody>
      </p:sp>
    </p:spTree>
    <p:extLst>
      <p:ext uri="{BB962C8B-B14F-4D97-AF65-F5344CB8AC3E}">
        <p14:creationId xmlns:p14="http://schemas.microsoft.com/office/powerpoint/2010/main" val="36170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dog, person, person, brown&#10;&#10;Description automatically generated">
            <a:extLst>
              <a:ext uri="{FF2B5EF4-FFF2-40B4-BE49-F238E27FC236}">
                <a16:creationId xmlns:a16="http://schemas.microsoft.com/office/drawing/2014/main" id="{7BD6B11E-BF01-42AA-9FB4-F4D250D47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197" b="3145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17953-6466-433B-BF3F-ACF268AE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2950387"/>
            <a:ext cx="3077044" cy="3531403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2200" spc="750">
                <a:solidFill>
                  <a:schemeClr val="bg1"/>
                </a:solidFill>
              </a:rPr>
              <a:t>Prometheus </a:t>
            </a:r>
          </a:p>
        </p:txBody>
      </p:sp>
    </p:spTree>
    <p:extLst>
      <p:ext uri="{BB962C8B-B14F-4D97-AF65-F5344CB8AC3E}">
        <p14:creationId xmlns:p14="http://schemas.microsoft.com/office/powerpoint/2010/main" val="58938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A75B0-F617-4F3F-AD8E-B5F824FD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Who is Prometheus?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D00A3-7CCA-4559-BC0A-EF8EE8CE5A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691289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533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E734232-46A8-4884-9A59-B7E3BA4B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46C428-F355-4A33-AED1-EF89C911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4453312"/>
            <a:ext cx="12192003" cy="2404687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368AB-1D14-4C7B-9FB9-A4CAD9DF3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15300" y="4453311"/>
            <a:ext cx="4076696" cy="24046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7000">
                <a:schemeClr val="accent2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AB7B85-8DF2-4E04-8D60-CED8623A4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9143999" y="3352803"/>
            <a:ext cx="1947487" cy="4148507"/>
          </a:xfrm>
          <a:prstGeom prst="rect">
            <a:avLst/>
          </a:prstGeom>
          <a:gradFill>
            <a:gsLst>
              <a:gs pos="0">
                <a:schemeClr val="accent1">
                  <a:alpha val="37000"/>
                </a:schemeClr>
              </a:gs>
              <a:gs pos="55000">
                <a:schemeClr val="accent5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8B9C1B-0944-4040-9B5D-B11218A6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6429749" y="2925239"/>
            <a:ext cx="2756897" cy="4101572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40EAA-96FD-48F3-988C-494F9815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69893"/>
            <a:ext cx="9448800" cy="103065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 dirty="0">
                <a:solidFill>
                  <a:schemeClr val="bg1"/>
                </a:solidFill>
              </a:rPr>
              <a:t>Story of Prometheus</a:t>
            </a:r>
          </a:p>
        </p:txBody>
      </p:sp>
      <p:pic>
        <p:nvPicPr>
          <p:cNvPr id="7" name="Picture 7" descr="A picture containing person, indoor, sitting, person&#10;&#10;Description automatically generated">
            <a:extLst>
              <a:ext uri="{FF2B5EF4-FFF2-40B4-BE49-F238E27FC236}">
                <a16:creationId xmlns:a16="http://schemas.microsoft.com/office/drawing/2014/main" id="{98816FB9-03AF-4C95-96B3-CAD9DCDCC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23774"/>
          <a:stretch/>
        </p:blipFill>
        <p:spPr>
          <a:xfrm>
            <a:off x="-3" y="-8370"/>
            <a:ext cx="4038603" cy="4461682"/>
          </a:xfrm>
          <a:prstGeom prst="rect">
            <a:avLst/>
          </a:prstGeom>
        </p:spPr>
      </p:pic>
      <p:pic>
        <p:nvPicPr>
          <p:cNvPr id="4" name="Picture 4" descr="A picture containing bed, indoor, table, laying&#10;&#10;Description automatically generated">
            <a:extLst>
              <a:ext uri="{FF2B5EF4-FFF2-40B4-BE49-F238E27FC236}">
                <a16:creationId xmlns:a16="http://schemas.microsoft.com/office/drawing/2014/main" id="{754B4B2D-2499-4489-B89E-847235D87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9997" r="2" b="5707"/>
          <a:stretch/>
        </p:blipFill>
        <p:spPr>
          <a:xfrm>
            <a:off x="8116330" y="-8370"/>
            <a:ext cx="4076700" cy="4461682"/>
          </a:xfrm>
          <a:prstGeom prst="rect">
            <a:avLst/>
          </a:prstGeom>
        </p:spPr>
      </p:pic>
      <p:pic>
        <p:nvPicPr>
          <p:cNvPr id="6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76507E4-0E8F-4924-888A-B6AD1B7A94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64" r="17187" b="1"/>
          <a:stretch/>
        </p:blipFill>
        <p:spPr>
          <a:xfrm>
            <a:off x="4037566" y="-18667"/>
            <a:ext cx="4076700" cy="44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6126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3E8E2"/>
      </a:lt2>
      <a:accent1>
        <a:srgbClr val="C129E7"/>
      </a:accent1>
      <a:accent2>
        <a:srgbClr val="6C2AD8"/>
      </a:accent2>
      <a:accent3>
        <a:srgbClr val="363CE8"/>
      </a:accent3>
      <a:accent4>
        <a:srgbClr val="176DD5"/>
      </a:accent4>
      <a:accent5>
        <a:srgbClr val="24B3C9"/>
      </a:accent5>
      <a:accent6>
        <a:srgbClr val="14BA8B"/>
      </a:accent6>
      <a:hlink>
        <a:srgbClr val="3A8B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GradientRiseVTI</vt:lpstr>
      <vt:lpstr>Week 3 </vt:lpstr>
      <vt:lpstr>Agenda </vt:lpstr>
      <vt:lpstr>RECAP</vt:lpstr>
      <vt:lpstr>Introduction: Myths of Origin</vt:lpstr>
      <vt:lpstr>Myths of origin</vt:lpstr>
      <vt:lpstr>The 5 races </vt:lpstr>
      <vt:lpstr>Prometheus </vt:lpstr>
      <vt:lpstr>Who is Prometheus?</vt:lpstr>
      <vt:lpstr>Story of Prometheus</vt:lpstr>
      <vt:lpstr>Break Time  </vt:lpstr>
      <vt:lpstr>Pandora</vt:lpstr>
      <vt:lpstr>Great Flood </vt:lpstr>
      <vt:lpstr>The Flood Story</vt:lpstr>
      <vt:lpstr>In-Class Activity 2</vt:lpstr>
      <vt:lpstr>Wrap Up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391</cp:revision>
  <dcterms:created xsi:type="dcterms:W3CDTF">2020-09-15T13:29:37Z</dcterms:created>
  <dcterms:modified xsi:type="dcterms:W3CDTF">2020-09-15T15:20:13Z</dcterms:modified>
</cp:coreProperties>
</file>